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5" r:id="rId4"/>
    <p:sldId id="260" r:id="rId5"/>
    <p:sldId id="261" r:id="rId6"/>
    <p:sldId id="266" r:id="rId7"/>
    <p:sldId id="268" r:id="rId8"/>
    <p:sldId id="262" r:id="rId9"/>
    <p:sldId id="263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wYTzS5h2yfgKtJjoW0eQN7BHXa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Борисова Оксана" initials="" lastIdx="1" clrIdx="0"/>
  <p:cmAuthor id="1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5FD"/>
    <a:srgbClr val="E3E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16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f321ba5d8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2df321ba5d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393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f321ba5d8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2df321ba5d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321ba5d8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g2df321ba5d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f321ba5d8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3" name="Google Shape;173;g2df321ba5d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f321ba5d8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2df321ba5d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Фон">
  <p:cSld name="1.Фон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chemeClr val="accent5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AEAEA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chemeClr val="accent5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chemeClr val="accent5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chemeClr val="accent1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chemeClr val="accent1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chemeClr val="accent1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AEAEA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chemeClr val="accent5"/>
          </p15:clr>
        </p15:guide>
        <p15:guide id="135" orient="horz" pos="1616">
          <p15:clr>
            <a:srgbClr val="C4C4C4"/>
          </p15:clr>
        </p15:guide>
        <p15:guide id="136" pos="2880">
          <p15:clr>
            <a:srgbClr val="C4C4C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Титульник wihte">
  <p:cSld name="3.Титульник wihte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1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31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131"/>
          <p:cNvGrpSpPr/>
          <p:nvPr/>
        </p:nvGrpSpPr>
        <p:grpSpPr>
          <a:xfrm>
            <a:off x="8569715" y="4536459"/>
            <a:ext cx="258577" cy="265368"/>
            <a:chOff x="238125" y="2432825"/>
            <a:chExt cx="779550" cy="781875"/>
          </a:xfrm>
        </p:grpSpPr>
        <p:sp>
          <p:nvSpPr>
            <p:cNvPr id="49" name="Google Shape;49;p13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3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3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3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Отбивка wihte">
  <p:cSld name="4.Отбивка wihte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2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55" name="Google Shape;55;p132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2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2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2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2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2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Титульник dark">
  <p:cSld name="6.Титульник dark">
    <p:bg>
      <p:bgPr>
        <a:solidFill>
          <a:schemeClr val="lt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3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F3035"/>
          </a:solidFill>
          <a:ln w="9525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3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133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65" name="Google Shape;65;p1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Отбивка dark">
  <p:cSld name="7. Отбивка dark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34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71" name="Google Shape;71;p134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4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4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4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4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4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Определение dark">
  <p:cSld name="8. Определение dark">
    <p:bg>
      <p:bgPr>
        <a:solidFill>
          <a:schemeClr val="l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5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5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5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F3035"/>
          </a:solidFill>
          <a:ln w="2540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Определение dark">
  <p:cSld name="9. Определение dark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6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6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36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Фон dark">
  <p:cSld name="10. Фон dark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7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7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 1">
  <p:cSld name="11. Фоныыыыыы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Титульник neo">
  <p:cSld name="12. Титульник neo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4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4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124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17" name="Google Shape;17;p12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2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2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2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Фон neo">
  <p:cSld name="16. Фон neo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Отбивка neo">
  <p:cSld name="13. Отбивка neo">
    <p:bg>
      <p:bgPr>
        <a:solidFill>
          <a:schemeClr val="accen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26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24" name="Google Shape;24;p126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26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26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26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26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26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Отбивка 2 neo">
  <p:cSld name="15. Отбивка 2 neo">
    <p:bg>
      <p:bgPr>
        <a:solidFill>
          <a:schemeClr val="accent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7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27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Определение">
  <p:cSld name="2.Определение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2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2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Определение wihte">
  <p:cSld name="5. Определение wihte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9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9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29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F3F4F7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">
  <p:cSld name="14. Определение neo">
    <p:bg>
      <p:bgPr>
        <a:solidFill>
          <a:schemeClr val="accen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0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0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30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/>
        </p:nvSpPr>
        <p:spPr>
          <a:xfrm>
            <a:off x="319843" y="295825"/>
            <a:ext cx="8566500" cy="339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Проектная</a:t>
            </a:r>
            <a:r>
              <a:rPr lang="en-US" sz="4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командная</a:t>
            </a:r>
            <a:r>
              <a:rPr lang="ru-RU" sz="4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4400" b="1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работа</a:t>
            </a:r>
            <a:endParaRPr lang="ru-RU" sz="44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80000"/>
              </a:lnSpc>
              <a:buSzPts val="4800"/>
            </a:pPr>
            <a:r>
              <a:rPr lang="ru-RU" sz="24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 дисциплине “Проектно-исследовательская работа”.</a:t>
            </a:r>
            <a:endParaRPr lang="ru-RU" sz="24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lang="ru-RU" sz="44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200" b="1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GCodeGeneratore</a:t>
            </a:r>
            <a:r>
              <a:rPr lang="en-US" sz="32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ru-RU" sz="32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оконное п</a:t>
            </a:r>
            <a:r>
              <a:rPr lang="ru-RU" sz="320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риложение для формирования управляющих программ фрезерных станков ЧПУ.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32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999" marR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361791" y="4191854"/>
            <a:ext cx="2061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Команда</a:t>
            </a:r>
            <a:r>
              <a:rPr lang="en-US" sz="13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 №</a:t>
            </a:r>
            <a:r>
              <a:rPr lang="ru-RU" sz="13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 10</a:t>
            </a:r>
            <a:endParaRPr sz="13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D3F5FD"/>
            </a:gs>
            <a:gs pos="55000">
              <a:schemeClr val="bg1"/>
            </a:gs>
            <a:gs pos="60000">
              <a:schemeClr val="bg1"/>
            </a:gs>
            <a:gs pos="86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/>
          <p:nvPr/>
        </p:nvSpPr>
        <p:spPr>
          <a:xfrm>
            <a:off x="340946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r>
              <a:rPr lang="en-US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кейса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8"/>
          <p:cNvSpPr txBox="1"/>
          <p:nvPr/>
        </p:nvSpPr>
        <p:spPr>
          <a:xfrm>
            <a:off x="296461" y="3480830"/>
            <a:ext cx="871408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8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Решение: </a:t>
            </a:r>
            <a:endParaRPr lang="ru-RU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Разработка приложения для быстрого и простого формирования УП без использования 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CAD-CAM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ПО. </a:t>
            </a:r>
          </a:p>
        </p:txBody>
      </p:sp>
      <p:sp>
        <p:nvSpPr>
          <p:cNvPr id="4" name="Google Shape;158;p38">
            <a:extLst>
              <a:ext uri="{FF2B5EF4-FFF2-40B4-BE49-F238E27FC236}">
                <a16:creationId xmlns:a16="http://schemas.microsoft.com/office/drawing/2014/main" id="{F2048914-2F6A-4E42-BE8C-27E9C2A34262}"/>
              </a:ext>
            </a:extLst>
          </p:cNvPr>
          <p:cNvSpPr txBox="1"/>
          <p:nvPr/>
        </p:nvSpPr>
        <p:spPr>
          <a:xfrm>
            <a:off x="340946" y="592970"/>
            <a:ext cx="77928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Проблема: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Высокая трудоемкость формирования УП с использованием существующего ПО.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Высокая стоимость 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CAD-CAM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систем.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Отсутствие необходимых режимов фрезерования в доступном ПО. 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9E1EBB-B27E-4877-9E23-3A5A46BF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8938" y="1697416"/>
            <a:ext cx="915331" cy="646327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 flip="none" rotWithShape="1">
              <a:gsLst>
                <a:gs pos="5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softEdge rad="76200"/>
          </a:effectLst>
          <a:scene3d>
            <a:camera prst="orthographicFront"/>
            <a:lightRig rig="balanced" dir="t"/>
          </a:scene3d>
          <a:sp3d prstMaterial="matte"/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73F6F08-A959-45EE-8F7F-A8E1ABA33D67}"/>
              </a:ext>
            </a:extLst>
          </p:cNvPr>
          <p:cNvCxnSpPr>
            <a:cxnSpLocks/>
          </p:cNvCxnSpPr>
          <p:nvPr/>
        </p:nvCxnSpPr>
        <p:spPr>
          <a:xfrm>
            <a:off x="2259618" y="2099911"/>
            <a:ext cx="447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B74220-F378-4256-A794-03A6D618D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39" y="1706502"/>
            <a:ext cx="1061096" cy="637240"/>
          </a:xfrm>
          <a:prstGeom prst="rect">
            <a:avLst/>
          </a:prstGeom>
          <a:effectLst>
            <a:softEdge rad="63500"/>
          </a:effectLst>
          <a:scene3d>
            <a:camera prst="orthographicFront"/>
            <a:lightRig rig="soft" dir="t"/>
          </a:scene3d>
          <a:sp3d/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62FCBDD-92F5-45D6-A2D8-F512E09402D7}"/>
              </a:ext>
            </a:extLst>
          </p:cNvPr>
          <p:cNvCxnSpPr>
            <a:cxnSpLocks/>
          </p:cNvCxnSpPr>
          <p:nvPr/>
        </p:nvCxnSpPr>
        <p:spPr>
          <a:xfrm>
            <a:off x="3871636" y="2097304"/>
            <a:ext cx="39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0049F3-0C26-4508-B0B2-06CD08385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537" y="1692595"/>
            <a:ext cx="778140" cy="64632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CADBB5E-E1AB-4DB4-B88D-C1A0C71C33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4383" y="1671216"/>
            <a:ext cx="1060165" cy="646324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97EC7876-769D-4A32-8518-034EFF4A3174}"/>
              </a:ext>
            </a:extLst>
          </p:cNvPr>
          <p:cNvCxnSpPr>
            <a:cxnSpLocks/>
          </p:cNvCxnSpPr>
          <p:nvPr/>
        </p:nvCxnSpPr>
        <p:spPr>
          <a:xfrm>
            <a:off x="5145856" y="2079209"/>
            <a:ext cx="427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F2B9A3B-376C-4952-BE77-ACED4F7B91E6}"/>
              </a:ext>
            </a:extLst>
          </p:cNvPr>
          <p:cNvCxnSpPr/>
          <p:nvPr/>
        </p:nvCxnSpPr>
        <p:spPr>
          <a:xfrm>
            <a:off x="403034" y="2558856"/>
            <a:ext cx="8189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3FAC1E-4665-46F3-BAE4-1D8CB43551FA}"/>
              </a:ext>
            </a:extLst>
          </p:cNvPr>
          <p:cNvSpPr txBox="1"/>
          <p:nvPr/>
        </p:nvSpPr>
        <p:spPr>
          <a:xfrm>
            <a:off x="1243951" y="2299325"/>
            <a:ext cx="1398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CAD</a:t>
            </a:r>
            <a:r>
              <a:rPr lang="ru-RU" sz="900" dirty="0"/>
              <a:t>: 15-</a:t>
            </a:r>
            <a:r>
              <a:rPr lang="en-US" sz="900" dirty="0"/>
              <a:t>40</a:t>
            </a:r>
            <a:r>
              <a:rPr lang="ru-RU" sz="900" dirty="0"/>
              <a:t> мин.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B3DCF0-AF76-4E73-BBAC-C88E09B6DBDA}"/>
              </a:ext>
            </a:extLst>
          </p:cNvPr>
          <p:cNvSpPr txBox="1"/>
          <p:nvPr/>
        </p:nvSpPr>
        <p:spPr>
          <a:xfrm>
            <a:off x="2754694" y="2297550"/>
            <a:ext cx="1398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CAM</a:t>
            </a:r>
            <a:r>
              <a:rPr lang="ru-RU" sz="900" dirty="0"/>
              <a:t>: </a:t>
            </a:r>
            <a:r>
              <a:rPr lang="en-US" sz="900" dirty="0"/>
              <a:t>30</a:t>
            </a:r>
            <a:r>
              <a:rPr lang="ru-RU" sz="900" dirty="0"/>
              <a:t>-</a:t>
            </a:r>
            <a:r>
              <a:rPr lang="en-US" sz="900" dirty="0"/>
              <a:t>9</a:t>
            </a:r>
            <a:r>
              <a:rPr lang="ru-RU" sz="900" dirty="0"/>
              <a:t>0 мин.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B5883C-060B-4914-A911-224D7397CD50}"/>
              </a:ext>
            </a:extLst>
          </p:cNvPr>
          <p:cNvSpPr txBox="1"/>
          <p:nvPr/>
        </p:nvSpPr>
        <p:spPr>
          <a:xfrm>
            <a:off x="4063067" y="2311497"/>
            <a:ext cx="1598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Gcode sender: </a:t>
            </a:r>
            <a:r>
              <a:rPr lang="ru-RU" sz="900" dirty="0"/>
              <a:t>2-5 мин.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65B0BF-6C76-42FA-87AD-33BF8DA0D6A6}"/>
              </a:ext>
            </a:extLst>
          </p:cNvPr>
          <p:cNvSpPr txBox="1"/>
          <p:nvPr/>
        </p:nvSpPr>
        <p:spPr>
          <a:xfrm>
            <a:off x="5594979" y="2311497"/>
            <a:ext cx="1598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Обработка детали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203DB9-D4E6-4DE7-A693-007C7A5752A9}"/>
              </a:ext>
            </a:extLst>
          </p:cNvPr>
          <p:cNvSpPr txBox="1"/>
          <p:nvPr/>
        </p:nvSpPr>
        <p:spPr>
          <a:xfrm>
            <a:off x="7104188" y="1699160"/>
            <a:ext cx="1824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Время подготовки УП: 45-120 минут.</a:t>
            </a:r>
          </a:p>
          <a:p>
            <a:pPr algn="ctr"/>
            <a:r>
              <a:rPr lang="ru-RU" sz="1200" dirty="0"/>
              <a:t>Стоимость ПО: </a:t>
            </a:r>
          </a:p>
          <a:p>
            <a:pPr algn="ctr"/>
            <a:r>
              <a:rPr lang="ru-RU" sz="1200" dirty="0"/>
              <a:t>200-300 тыс.руб. в год</a:t>
            </a:r>
          </a:p>
        </p:txBody>
      </p:sp>
      <p:sp>
        <p:nvSpPr>
          <p:cNvPr id="33" name="Google Shape;158;p38">
            <a:extLst>
              <a:ext uri="{FF2B5EF4-FFF2-40B4-BE49-F238E27FC236}">
                <a16:creationId xmlns:a16="http://schemas.microsoft.com/office/drawing/2014/main" id="{1FBC5250-2691-435D-9515-0EE9961A6055}"/>
              </a:ext>
            </a:extLst>
          </p:cNvPr>
          <p:cNvSpPr txBox="1"/>
          <p:nvPr/>
        </p:nvSpPr>
        <p:spPr>
          <a:xfrm>
            <a:off x="340946" y="2520341"/>
            <a:ext cx="77928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Цели: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Сокращение времени и стоимости подготовки управляющих программ.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Возможность выбора наиболее часто используемых геометрий обработки.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Возможность настройки необходимых параметров фрезерования.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6CDF6D-5218-4293-BD85-550C636D6F7B}"/>
              </a:ext>
            </a:extLst>
          </p:cNvPr>
          <p:cNvSpPr txBox="1"/>
          <p:nvPr/>
        </p:nvSpPr>
        <p:spPr>
          <a:xfrm>
            <a:off x="77922" y="1781124"/>
            <a:ext cx="121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Цикл подготовки УП: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F39AB7D-0B59-42AD-95C1-729616661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4694" y="4174283"/>
            <a:ext cx="1116942" cy="71100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26C6CC0-2A48-4B00-9242-B866FDFDDA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8537" y="4206668"/>
            <a:ext cx="780356" cy="64623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57126D6-75D7-4025-AB72-E5DE7AE096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1655" y="4227414"/>
            <a:ext cx="1060796" cy="6462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D38CA1-8724-4C5A-A21A-BDE0A8481F9F}"/>
              </a:ext>
            </a:extLst>
          </p:cNvPr>
          <p:cNvSpPr txBox="1"/>
          <p:nvPr/>
        </p:nvSpPr>
        <p:spPr>
          <a:xfrm>
            <a:off x="1422612" y="4238954"/>
            <a:ext cx="121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Новый цикл подготовки УП: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899665-BD4B-4C9B-9B0A-EE28239D7F91}"/>
              </a:ext>
            </a:extLst>
          </p:cNvPr>
          <p:cNvSpPr txBox="1"/>
          <p:nvPr/>
        </p:nvSpPr>
        <p:spPr>
          <a:xfrm>
            <a:off x="2561535" y="4878871"/>
            <a:ext cx="1675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GCodeGeneratore:</a:t>
            </a:r>
            <a:r>
              <a:rPr lang="ru-RU" sz="900" dirty="0"/>
              <a:t> 2-3 мин.</a:t>
            </a:r>
            <a:r>
              <a:rPr lang="en-US" sz="900" dirty="0"/>
              <a:t> </a:t>
            </a:r>
            <a:endParaRPr lang="ru-RU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235F09-5AD4-4B3D-BD43-1AC1B0E22443}"/>
              </a:ext>
            </a:extLst>
          </p:cNvPr>
          <p:cNvSpPr txBox="1"/>
          <p:nvPr/>
        </p:nvSpPr>
        <p:spPr>
          <a:xfrm>
            <a:off x="4103596" y="4878871"/>
            <a:ext cx="1598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Gcode sender: </a:t>
            </a:r>
            <a:r>
              <a:rPr lang="ru-RU" sz="900" dirty="0"/>
              <a:t>2-5 мин.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E74F7-3E69-4F5F-84BA-6BD4530AC21D}"/>
              </a:ext>
            </a:extLst>
          </p:cNvPr>
          <p:cNvSpPr txBox="1"/>
          <p:nvPr/>
        </p:nvSpPr>
        <p:spPr>
          <a:xfrm>
            <a:off x="5644383" y="4873646"/>
            <a:ext cx="1598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Обработка детали</a:t>
            </a:r>
            <a:endParaRPr lang="ru-RU" sz="1000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A04A3864-DAE2-4603-87AA-45C888D95247}"/>
              </a:ext>
            </a:extLst>
          </p:cNvPr>
          <p:cNvCxnSpPr>
            <a:cxnSpLocks/>
          </p:cNvCxnSpPr>
          <p:nvPr/>
        </p:nvCxnSpPr>
        <p:spPr>
          <a:xfrm>
            <a:off x="3916895" y="4562893"/>
            <a:ext cx="39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BA46EA3F-D665-47F4-B68C-425041176BB8}"/>
              </a:ext>
            </a:extLst>
          </p:cNvPr>
          <p:cNvCxnSpPr>
            <a:cxnSpLocks/>
          </p:cNvCxnSpPr>
          <p:nvPr/>
        </p:nvCxnSpPr>
        <p:spPr>
          <a:xfrm>
            <a:off x="5176534" y="4572779"/>
            <a:ext cx="39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55BEFD6-F328-4BCD-AD61-3A0B028CE3FA}"/>
              </a:ext>
            </a:extLst>
          </p:cNvPr>
          <p:cNvSpPr txBox="1"/>
          <p:nvPr/>
        </p:nvSpPr>
        <p:spPr>
          <a:xfrm>
            <a:off x="7015515" y="4163290"/>
            <a:ext cx="1824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Время подготовки УП: 5-10 минут.</a:t>
            </a:r>
          </a:p>
          <a:p>
            <a:pPr algn="ctr"/>
            <a:r>
              <a:rPr lang="ru-RU" sz="1200" dirty="0"/>
              <a:t>Стоимость ПО: </a:t>
            </a:r>
          </a:p>
          <a:p>
            <a:pPr algn="ctr"/>
            <a:r>
              <a:rPr lang="ru-RU" sz="1200" dirty="0"/>
              <a:t>бесплатно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f321ba5d8_0_216"/>
          <p:cNvSpPr/>
          <p:nvPr/>
        </p:nvSpPr>
        <p:spPr>
          <a:xfrm>
            <a:off x="340946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Функциональность проекта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df321ba5d8_0_216"/>
          <p:cNvSpPr txBox="1"/>
          <p:nvPr/>
        </p:nvSpPr>
        <p:spPr>
          <a:xfrm>
            <a:off x="616449" y="767642"/>
            <a:ext cx="7625948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Генерация управляющей программы: 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файл 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G-</a:t>
            </a: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кода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по заданным пользователем параметрам. Совместимость с большинством хоббийных ЧПУ фрезерных систем. </a:t>
            </a:r>
            <a:endParaRPr sz="17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33;g2df321ba5d8_0_109">
            <a:extLst>
              <a:ext uri="{FF2B5EF4-FFF2-40B4-BE49-F238E27FC236}">
                <a16:creationId xmlns:a16="http://schemas.microsoft.com/office/drawing/2014/main" id="{F21FB925-9F90-4759-BFA0-77E608C79EB7}"/>
              </a:ext>
            </a:extLst>
          </p:cNvPr>
          <p:cNvSpPr/>
          <p:nvPr/>
        </p:nvSpPr>
        <p:spPr>
          <a:xfrm>
            <a:off x="155546" y="813563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3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133;g2df321ba5d8_0_109">
            <a:extLst>
              <a:ext uri="{FF2B5EF4-FFF2-40B4-BE49-F238E27FC236}">
                <a16:creationId xmlns:a16="http://schemas.microsoft.com/office/drawing/2014/main" id="{4B9DAAC3-9D94-40C2-AFA9-80B36E570657}"/>
              </a:ext>
            </a:extLst>
          </p:cNvPr>
          <p:cNvSpPr/>
          <p:nvPr/>
        </p:nvSpPr>
        <p:spPr>
          <a:xfrm>
            <a:off x="155546" y="2059216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300" b="1" dirty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3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Google Shape;133;g2df321ba5d8_0_109">
            <a:extLst>
              <a:ext uri="{FF2B5EF4-FFF2-40B4-BE49-F238E27FC236}">
                <a16:creationId xmlns:a16="http://schemas.microsoft.com/office/drawing/2014/main" id="{EF2990AC-B250-4129-A7C9-16F01024D23B}"/>
              </a:ext>
            </a:extLst>
          </p:cNvPr>
          <p:cNvSpPr/>
          <p:nvPr/>
        </p:nvSpPr>
        <p:spPr>
          <a:xfrm>
            <a:off x="155546" y="3400859"/>
            <a:ext cx="370800" cy="370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B0B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-RU" sz="1300" b="1" dirty="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3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Google Shape;164;g2df321ba5d8_0_216">
            <a:extLst>
              <a:ext uri="{FF2B5EF4-FFF2-40B4-BE49-F238E27FC236}">
                <a16:creationId xmlns:a16="http://schemas.microsoft.com/office/drawing/2014/main" id="{DB1EF18C-DAEF-4A89-B31B-0069BF6B4636}"/>
              </a:ext>
            </a:extLst>
          </p:cNvPr>
          <p:cNvSpPr txBox="1"/>
          <p:nvPr/>
        </p:nvSpPr>
        <p:spPr>
          <a:xfrm>
            <a:off x="616449" y="2022842"/>
            <a:ext cx="8247497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Возможность выбора геометрий: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Торцевое фрезерование (обработка плоскостей)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lang="ru-RU" sz="17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Фрезерование отверстий (обработка круглых карманов)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lang="ru-RU" sz="17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Резьбофрезерование  (произвольный шаг и диаметр, многозаходность)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164;g2df321ba5d8_0_216">
            <a:extLst>
              <a:ext uri="{FF2B5EF4-FFF2-40B4-BE49-F238E27FC236}">
                <a16:creationId xmlns:a16="http://schemas.microsoft.com/office/drawing/2014/main" id="{525EE6DA-692E-4ECA-A07F-7DCA1C767094}"/>
              </a:ext>
            </a:extLst>
          </p:cNvPr>
          <p:cNvSpPr txBox="1"/>
          <p:nvPr/>
        </p:nvSpPr>
        <p:spPr>
          <a:xfrm>
            <a:off x="616449" y="3396945"/>
            <a:ext cx="7625948" cy="149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Настройка режимов фрезерования: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скорости подачи по осям 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XY</a:t>
            </a: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, по оси 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Z;</a:t>
            </a:r>
            <a:endParaRPr lang="ru-RU" sz="17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направления обработки (попутное/встречное фрезерование)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Настройка режимов заглубления фрезы, шага по </a:t>
            </a:r>
            <a:r>
              <a:rPr lang="en-US" sz="17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Z.</a:t>
            </a:r>
            <a:endParaRPr lang="ru-RU" sz="17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700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3566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f321ba5d8_0_216"/>
          <p:cNvSpPr/>
          <p:nvPr/>
        </p:nvSpPr>
        <p:spPr>
          <a:xfrm>
            <a:off x="340946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r>
              <a:rPr lang="en-US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df321ba5d8_0_216"/>
          <p:cNvSpPr txBox="1"/>
          <p:nvPr/>
        </p:nvSpPr>
        <p:spPr>
          <a:xfrm>
            <a:off x="274725" y="797900"/>
            <a:ext cx="80961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700" b="1" dirty="0" err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Леус</a:t>
            </a:r>
            <a:r>
              <a:rPr lang="ru-RU" sz="17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Александр: полный цикл разработки приложения.</a:t>
            </a:r>
          </a:p>
          <a:p>
            <a:pPr lvl="2"/>
            <a:endParaRPr sz="1700" b="1" dirty="0">
              <a:solidFill>
                <a:srgbClr val="44474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35E20-F2F8-43EF-98EF-C59221A0A307}"/>
              </a:ext>
            </a:extLst>
          </p:cNvPr>
          <p:cNvSpPr txBox="1"/>
          <p:nvPr/>
        </p:nvSpPr>
        <p:spPr>
          <a:xfrm>
            <a:off x="685721" y="1335641"/>
            <a:ext cx="5110241" cy="2246769"/>
          </a:xfrm>
          <a:prstGeom prst="rect">
            <a:avLst/>
          </a:prstGeom>
          <a:gradFill>
            <a:gsLst>
              <a:gs pos="32000">
                <a:schemeClr val="bg1">
                  <a:alpha val="50000"/>
                </a:schemeClr>
              </a:gs>
              <a:gs pos="80000">
                <a:schemeClr val="bg1">
                  <a:alpha val="50000"/>
                </a:schemeClr>
              </a:gs>
            </a:gsLst>
            <a:lin ang="5400000" scaled="1"/>
          </a:gradFill>
          <a:effectLst>
            <a:softEdge rad="1270000"/>
          </a:effectLst>
          <a:scene3d>
            <a:camera prst="orthographicFront"/>
            <a:lightRig rig="balanced" dir="t"/>
          </a:scene3d>
          <a:sp3d>
            <a:bevelB prst="relaxedInse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Формирование ТЗ</a:t>
            </a:r>
            <a:r>
              <a:rPr lang="en-US" b="1" dirty="0">
                <a:solidFill>
                  <a:schemeClr val="tx1"/>
                </a:solidFill>
              </a:rPr>
              <a:t>;</a:t>
            </a:r>
            <a:endParaRPr lang="ru-RU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Организация работы над проектом</a:t>
            </a:r>
            <a:r>
              <a:rPr lang="en-US" b="1" dirty="0">
                <a:solidFill>
                  <a:schemeClr val="tx1"/>
                </a:solidFill>
              </a:rPr>
              <a:t>;</a:t>
            </a:r>
            <a:r>
              <a:rPr lang="ru-RU" b="1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Разработка приложения</a:t>
            </a:r>
            <a:r>
              <a:rPr lang="en-US" b="1" dirty="0">
                <a:solidFill>
                  <a:schemeClr val="tx1"/>
                </a:solidFill>
              </a:rPr>
              <a:t>;</a:t>
            </a:r>
            <a:endParaRPr lang="ru-RU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Тестирование сформированных управляющих программ на станке ЧПУ</a:t>
            </a:r>
            <a:r>
              <a:rPr lang="en-US" b="1" dirty="0">
                <a:solidFill>
                  <a:schemeClr val="tx1"/>
                </a:solidFill>
              </a:rPr>
              <a:t>;</a:t>
            </a:r>
            <a:endParaRPr lang="ru-RU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Использование приложения в личной мастерской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Google Shape;164;g2df321ba5d8_0_216">
            <a:extLst>
              <a:ext uri="{FF2B5EF4-FFF2-40B4-BE49-F238E27FC236}">
                <a16:creationId xmlns:a16="http://schemas.microsoft.com/office/drawing/2014/main" id="{1DB30438-1551-470E-B67A-9318FCF3A3A1}"/>
              </a:ext>
            </a:extLst>
          </p:cNvPr>
          <p:cNvSpPr txBox="1"/>
          <p:nvPr/>
        </p:nvSpPr>
        <p:spPr>
          <a:xfrm>
            <a:off x="274725" y="3914394"/>
            <a:ext cx="8096100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7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2.   Сторонние энтузиасты: сбор информации по форматам УП для ЧПУ станков разных производителей. </a:t>
            </a:r>
          </a:p>
          <a:p>
            <a:pPr lvl="2"/>
            <a:endParaRPr sz="1700" b="1" dirty="0">
              <a:solidFill>
                <a:srgbClr val="44474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  <a14:imgEffect>
                      <a14:sharpenSoften amount="43000"/>
                    </a14:imgEffect>
                    <a14:imgEffect>
                      <a14:colorTemperature colorTemp="6353"/>
                    </a14:imgEffect>
                    <a14:imgEffect>
                      <a14:saturation sat="117000"/>
                    </a14:imgEffect>
                    <a14:imgEffect>
                      <a14:brightnessContrast bright="12000" contrast="-22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f321ba5d8_0_220"/>
          <p:cNvSpPr/>
          <p:nvPr/>
        </p:nvSpPr>
        <p:spPr>
          <a:xfrm>
            <a:off x="340946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Работа</a:t>
            </a:r>
            <a:r>
              <a:rPr lang="en-US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над</a:t>
            </a:r>
            <a:r>
              <a:rPr lang="en-US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проектом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df321ba5d8_0_220"/>
          <p:cNvSpPr txBox="1"/>
          <p:nvPr/>
        </p:nvSpPr>
        <p:spPr>
          <a:xfrm>
            <a:off x="420300" y="503562"/>
            <a:ext cx="8303400" cy="246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Этапы: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Составление ТЗ: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формулирование существующих проблем, поиск возможных решений.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Поиск готовых решений: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доступного ПО, тестирование.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Изучение ЧПУ фрезерования: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команд </a:t>
            </a:r>
            <a:r>
              <a:rPr lang="en-US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G-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кода, микроконтроллеров, режимов резания.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   Определение функциональности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формата приложения, утверждение функционала.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   Разработка логики траекторий: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перевод визуальных траекторий в систему координат станка.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приложения: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графического интерфейса, перевод логики в код.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работы: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тестирование, определение дальнейших задач.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Подготовка презентации.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Использование приложение на практике. </a:t>
            </a:r>
            <a:endParaRPr sz="1200" b="1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70;g2df321ba5d8_0_220">
            <a:extLst>
              <a:ext uri="{FF2B5EF4-FFF2-40B4-BE49-F238E27FC236}">
                <a16:creationId xmlns:a16="http://schemas.microsoft.com/office/drawing/2014/main" id="{F12F6E03-85B9-4B84-8588-CE023D835E77}"/>
              </a:ext>
            </a:extLst>
          </p:cNvPr>
          <p:cNvSpPr txBox="1"/>
          <p:nvPr/>
        </p:nvSpPr>
        <p:spPr>
          <a:xfrm>
            <a:off x="420300" y="2911335"/>
            <a:ext cx="8303400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Инструменты:    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C#:</a:t>
            </a: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язык разработки приложения.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Solidworks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SolidCAM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, Candle, </a:t>
            </a:r>
            <a:r>
              <a:rPr lang="en-US" sz="1200" b="1" dirty="0" err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GRBLController</a:t>
            </a: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существующих решений.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GRBL</a:t>
            </a: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прошивка ЧПУ станка.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Arduino/Marlin/Raspberry:</a:t>
            </a:r>
            <a:r>
              <a:rPr lang="ru-RU" sz="1200" b="1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контроллеры ЧПУ станков.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200" b="1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9;g2df321ba5d8_0_220">
            <a:extLst>
              <a:ext uri="{FF2B5EF4-FFF2-40B4-BE49-F238E27FC236}">
                <a16:creationId xmlns:a16="http://schemas.microsoft.com/office/drawing/2014/main" id="{979FAB82-0FD0-4AC2-8E93-C1BC51A547DB}"/>
              </a:ext>
            </a:extLst>
          </p:cNvPr>
          <p:cNvSpPr/>
          <p:nvPr/>
        </p:nvSpPr>
        <p:spPr>
          <a:xfrm>
            <a:off x="340946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получилось реализовать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B5EB2-0EA5-47A1-B58A-D4EA270DB7AE}"/>
              </a:ext>
            </a:extLst>
          </p:cNvPr>
          <p:cNvSpPr txBox="1"/>
          <p:nvPr/>
        </p:nvSpPr>
        <p:spPr>
          <a:xfrm>
            <a:off x="243346" y="772870"/>
            <a:ext cx="87457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1800" b="1" dirty="0"/>
              <a:t>Результаты работы: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Разработано оконное приложение генерирующее файл с </a:t>
            </a:r>
            <a:r>
              <a:rPr lang="en-US" dirty="0"/>
              <a:t>G-</a:t>
            </a:r>
            <a:r>
              <a:rPr lang="ru-RU" dirty="0"/>
              <a:t>кодом.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Сокращены трудозатраты на формирование УП до 2-3 минут.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Исключены финансовые расходы на ПО. </a:t>
            </a:r>
            <a:br>
              <a:rPr lang="ru-RU" dirty="0"/>
            </a:br>
            <a:r>
              <a:rPr lang="ru-RU" dirty="0"/>
              <a:t> </a:t>
            </a:r>
          </a:p>
          <a:p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FD22C-E53B-4F93-9D89-F3904E9B6255}"/>
              </a:ext>
            </a:extLst>
          </p:cNvPr>
          <p:cNvSpPr txBox="1"/>
          <p:nvPr/>
        </p:nvSpPr>
        <p:spPr>
          <a:xfrm>
            <a:off x="1135621" y="2292341"/>
            <a:ext cx="207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b="1" dirty="0"/>
              <a:t>УП для плоскости</a:t>
            </a:r>
          </a:p>
          <a:p>
            <a:endParaRPr lang="ru-RU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1EE8F-1E3F-4974-8404-1A09C6D9F6B9}"/>
              </a:ext>
            </a:extLst>
          </p:cNvPr>
          <p:cNvSpPr txBox="1"/>
          <p:nvPr/>
        </p:nvSpPr>
        <p:spPr>
          <a:xfrm>
            <a:off x="3371339" y="2293140"/>
            <a:ext cx="21210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b="1" dirty="0"/>
              <a:t>УП для отверстий </a:t>
            </a:r>
          </a:p>
          <a:p>
            <a:endParaRPr lang="ru-RU" b="1" dirty="0"/>
          </a:p>
          <a:p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98713-C8EF-42B5-A3CC-AD9F3DA1B359}"/>
              </a:ext>
            </a:extLst>
          </p:cNvPr>
          <p:cNvSpPr txBox="1"/>
          <p:nvPr/>
        </p:nvSpPr>
        <p:spPr>
          <a:xfrm>
            <a:off x="5653543" y="2292342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b="1" dirty="0"/>
              <a:t>УП для резьбы</a:t>
            </a:r>
          </a:p>
          <a:p>
            <a:endParaRPr lang="ru-RU" sz="1800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69CB064-98A0-4E4F-AE4D-D225B063E3FA}"/>
              </a:ext>
            </a:extLst>
          </p:cNvPr>
          <p:cNvCxnSpPr/>
          <p:nvPr/>
        </p:nvCxnSpPr>
        <p:spPr>
          <a:xfrm>
            <a:off x="243346" y="2585527"/>
            <a:ext cx="8281220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BC4E3E-C36E-4BF6-8C5D-B60EA641E742}"/>
              </a:ext>
            </a:extLst>
          </p:cNvPr>
          <p:cNvSpPr txBox="1"/>
          <p:nvPr/>
        </p:nvSpPr>
        <p:spPr>
          <a:xfrm>
            <a:off x="250945" y="2792404"/>
            <a:ext cx="904545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1600" b="1" dirty="0"/>
              <a:t>Поддерживаемые параметры: </a:t>
            </a:r>
            <a:endParaRPr lang="ru-RU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b="1" dirty="0"/>
              <a:t>Выбор геометрии</a:t>
            </a:r>
            <a:r>
              <a:rPr lang="ru-RU" dirty="0"/>
              <a:t>: настройка расположения и размеров (центр окружности, длины сторон и др.)</a:t>
            </a:r>
          </a:p>
          <a:p>
            <a:r>
              <a:rPr lang="ru-RU" dirty="0"/>
              <a:t>           Для резьбы дополнительно: шаг, направление резьбы, многозаходность, направление обработки.  </a:t>
            </a:r>
          </a:p>
          <a:p>
            <a:endParaRPr lang="ru-RU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b="1" dirty="0"/>
              <a:t>Настройка параметров фрезерования: </a:t>
            </a:r>
            <a:r>
              <a:rPr lang="ru-RU" dirty="0"/>
              <a:t>съем за проход по </a:t>
            </a:r>
            <a:r>
              <a:rPr lang="en-US" dirty="0"/>
              <a:t>Z, </a:t>
            </a:r>
            <a:r>
              <a:rPr lang="ru-RU" dirty="0"/>
              <a:t>перекрытие инструмента, </a:t>
            </a:r>
          </a:p>
          <a:p>
            <a:r>
              <a:rPr lang="ru-RU" dirty="0"/>
              <a:t>           скорость подачи по всем осям, направление фрезерования (только для резьбы), </a:t>
            </a:r>
          </a:p>
          <a:p>
            <a:r>
              <a:rPr lang="ru-RU" dirty="0"/>
              <a:t>           заглубление под уклоном (только для отверстий).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21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9;g2df321ba5d8_0_220">
            <a:extLst>
              <a:ext uri="{FF2B5EF4-FFF2-40B4-BE49-F238E27FC236}">
                <a16:creationId xmlns:a16="http://schemas.microsoft.com/office/drawing/2014/main" id="{979FAB82-0FD0-4AC2-8E93-C1BC51A547DB}"/>
              </a:ext>
            </a:extLst>
          </p:cNvPr>
          <p:cNvSpPr/>
          <p:nvPr/>
        </p:nvSpPr>
        <p:spPr>
          <a:xfrm>
            <a:off x="340946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Трудности при работе с проектом: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B5EB2-0EA5-47A1-B58A-D4EA270DB7AE}"/>
              </a:ext>
            </a:extLst>
          </p:cNvPr>
          <p:cNvSpPr txBox="1"/>
          <p:nvPr/>
        </p:nvSpPr>
        <p:spPr>
          <a:xfrm>
            <a:off x="229548" y="1097334"/>
            <a:ext cx="8745795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b="1" dirty="0"/>
              <a:t>Недостаточность знаний, полученных на 1-м семестре обучения.  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b="1" dirty="0"/>
              <a:t>Недоступность документации по многим станкам.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b="1" dirty="0"/>
              <a:t>Отсутствие опыта разработки приложений</a:t>
            </a:r>
            <a:r>
              <a:rPr lang="ru-RU" dirty="0"/>
              <a:t>.</a:t>
            </a:r>
          </a:p>
          <a:p>
            <a:pPr>
              <a:lnSpc>
                <a:spcPct val="150000"/>
              </a:lnSpc>
            </a:pPr>
            <a:br>
              <a:rPr lang="ru-RU" dirty="0"/>
            </a:br>
            <a:r>
              <a:rPr lang="ru-RU" dirty="0"/>
              <a:t> </a:t>
            </a:r>
          </a:p>
          <a:p>
            <a:endParaRPr lang="ru-RU" sz="1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96E0D1-A1E0-49B6-8221-BFFE06062E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6599861" y="3271356"/>
            <a:ext cx="2646880" cy="1985160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83765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f321ba5d8_0_224"/>
          <p:cNvSpPr/>
          <p:nvPr/>
        </p:nvSpPr>
        <p:spPr>
          <a:xfrm>
            <a:off x="340946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Демонстрация проекта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E69464-2880-4223-9CF9-ECE340001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52" y="800415"/>
            <a:ext cx="3030468" cy="18580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3AECA8-BCB0-47DB-9BE8-FE06D9F3A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587" y="800415"/>
            <a:ext cx="3357453" cy="1858004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ACA80894-2D57-4C1F-8FEE-0AC9FC8383EE}"/>
              </a:ext>
            </a:extLst>
          </p:cNvPr>
          <p:cNvSpPr/>
          <p:nvPr/>
        </p:nvSpPr>
        <p:spPr>
          <a:xfrm>
            <a:off x="4149776" y="1634290"/>
            <a:ext cx="501275" cy="203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8AA2257B-82CB-4074-A63A-D1B6C0BBF581}"/>
              </a:ext>
            </a:extLst>
          </p:cNvPr>
          <p:cNvSpPr/>
          <p:nvPr/>
        </p:nvSpPr>
        <p:spPr>
          <a:xfrm>
            <a:off x="6371298" y="2712963"/>
            <a:ext cx="199108" cy="295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7DCF81-99E2-4382-81A7-44F570D59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587" y="3064843"/>
            <a:ext cx="3357453" cy="2001102"/>
          </a:xfrm>
          <a:prstGeom prst="rect">
            <a:avLst/>
          </a:prstGeom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375427E3-9716-4622-BAB3-F5D43F0E9E42}"/>
              </a:ext>
            </a:extLst>
          </p:cNvPr>
          <p:cNvSpPr/>
          <p:nvPr/>
        </p:nvSpPr>
        <p:spPr>
          <a:xfrm rot="10800000">
            <a:off x="4210665" y="3907415"/>
            <a:ext cx="420158" cy="203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8D3873-48A6-4245-AD2C-5AD804DA6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152" y="3064843"/>
            <a:ext cx="3030468" cy="200110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ABC9B0-4418-457F-8480-4BD520390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081" y="655116"/>
            <a:ext cx="816098" cy="5173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293AD9-A414-4C17-BFD1-0C5E7183F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3448" y="2886420"/>
            <a:ext cx="780356" cy="646232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7E70658-C6C1-4F70-BDDB-1978B8105AD6}"/>
              </a:ext>
            </a:extLst>
          </p:cNvPr>
          <p:cNvSpPr/>
          <p:nvPr/>
        </p:nvSpPr>
        <p:spPr>
          <a:xfrm>
            <a:off x="7433448" y="505077"/>
            <a:ext cx="900439" cy="6462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G-Code</a:t>
            </a:r>
            <a:endParaRPr lang="ru-RU" b="1" dirty="0">
              <a:solidFill>
                <a:schemeClr val="tx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692A63-833D-4EC8-9762-4A6CA6E97F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3052" y="2918737"/>
            <a:ext cx="1060796" cy="6462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f321ba5d8_0_228"/>
          <p:cNvSpPr/>
          <p:nvPr/>
        </p:nvSpPr>
        <p:spPr>
          <a:xfrm>
            <a:off x="310500" y="258215"/>
            <a:ext cx="852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дальше?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7D95E-2462-4695-AF95-395EFE6EFBEC}"/>
              </a:ext>
            </a:extLst>
          </p:cNvPr>
          <p:cNvSpPr txBox="1"/>
          <p:nvPr/>
        </p:nvSpPr>
        <p:spPr>
          <a:xfrm>
            <a:off x="144007" y="700132"/>
            <a:ext cx="7869462" cy="4348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28370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Планы модернизации интерфейса: 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28370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Графическое отображение траекторий с анимацией движения фрезы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сохранения наборов параметров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Расчет и отображение справочной информации о режимах резания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выбора директории и названия файла при генерации УП.  </a:t>
            </a:r>
            <a:endParaRPr lang="ru-RU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>
              <a:lnSpc>
                <a:spcPct val="11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Планы модернизации функционала: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/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Поддержка других типов станков ЧПУ (токарные, электроэрозионные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 др.) 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Обработка пользовательских 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ошибок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Увеличение количества настроек траекторий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добавления элементов в очередь и формирование общей УП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Новые элементы: внешняя резьба, стандартные прямозубые шестерни, др.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ru-RU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Новый проект</a:t>
            </a:r>
            <a:r>
              <a:rPr lang="ru-RU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система управления для полуавтоматической установки для биопсии (робот-рука). </a:t>
            </a:r>
            <a:endParaRPr lang="ru-RU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O_presentation">
  <a:themeElements>
    <a:clrScheme name="NEO_presentation">
      <a:dk1>
        <a:srgbClr val="000000"/>
      </a:dk1>
      <a:lt1>
        <a:srgbClr val="FFFFFF"/>
      </a:lt1>
      <a:dk2>
        <a:srgbClr val="C4C4C4"/>
      </a:dk2>
      <a:lt2>
        <a:srgbClr val="27282D"/>
      </a:lt2>
      <a:accent1>
        <a:srgbClr val="4BD0A0"/>
      </a:accent1>
      <a:accent2>
        <a:srgbClr val="47C397"/>
      </a:accent2>
      <a:accent3>
        <a:srgbClr val="0066FF"/>
      </a:accent3>
      <a:accent4>
        <a:srgbClr val="DE3773"/>
      </a:accent4>
      <a:accent5>
        <a:srgbClr val="8261EE"/>
      </a:accent5>
      <a:accent6>
        <a:srgbClr val="F3F4F7"/>
      </a:accent6>
      <a:hlink>
        <a:srgbClr val="4BD0A0"/>
      </a:hlink>
      <a:folHlink>
        <a:srgbClr val="4BD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675</Words>
  <Application>Microsoft Office PowerPoint</Application>
  <PresentationFormat>Экран (16:9)</PresentationFormat>
  <Paragraphs>111</Paragraphs>
  <Slides>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Wingdings</vt:lpstr>
      <vt:lpstr>Calibri</vt:lpstr>
      <vt:lpstr>Proxima Nova</vt:lpstr>
      <vt:lpstr>Arial</vt:lpstr>
      <vt:lpstr>Times New Roman</vt:lpstr>
      <vt:lpstr>Symbol</vt:lpstr>
      <vt:lpstr>NEO_presentation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30</cp:revision>
  <dcterms:modified xsi:type="dcterms:W3CDTF">2024-10-05T15:20:28Z</dcterms:modified>
</cp:coreProperties>
</file>